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77" r:id="rId2"/>
    <p:sldId id="280" r:id="rId3"/>
    <p:sldId id="256" r:id="rId4"/>
    <p:sldId id="281" r:id="rId5"/>
    <p:sldId id="263" r:id="rId6"/>
    <p:sldId id="266" r:id="rId7"/>
    <p:sldId id="265" r:id="rId8"/>
    <p:sldId id="282" r:id="rId9"/>
    <p:sldId id="257" r:id="rId10"/>
    <p:sldId id="258" r:id="rId11"/>
    <p:sldId id="262" r:id="rId12"/>
    <p:sldId id="261" r:id="rId13"/>
    <p:sldId id="260" r:id="rId14"/>
    <p:sldId id="259" r:id="rId1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157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093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2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997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9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536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165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733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83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828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728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32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6F18F-3DA0-455C-967F-76F918CF1BAB}" type="datetimeFigureOut">
              <a:rPr lang="it-IT" smtClean="0"/>
              <a:pPr/>
              <a:t>21/05/2016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69237-D657-4D0C-AB79-614E6928C838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80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2926080" cy="1676400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1043608" y="2780928"/>
            <a:ext cx="741682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800" b="1" dirty="0">
                <a:solidFill>
                  <a:srgbClr val="C00000"/>
                </a:solidFill>
              </a:rPr>
              <a:t>LO SCOMPENSO CARDIACO VISTO DAL PAZIENTE </a:t>
            </a:r>
            <a:endParaRPr lang="it-IT" sz="2800" b="1" dirty="0" smtClean="0">
              <a:solidFill>
                <a:srgbClr val="C00000"/>
              </a:solidFill>
            </a:endParaRPr>
          </a:p>
          <a:p>
            <a:pPr algn="ctr"/>
            <a:r>
              <a:rPr lang="it-IT" sz="2000" b="1" dirty="0" smtClean="0"/>
              <a:t>Domenica </a:t>
            </a:r>
            <a:r>
              <a:rPr lang="it-IT" sz="2000" b="1" dirty="0"/>
              <a:t>22 maggio </a:t>
            </a:r>
            <a:r>
              <a:rPr lang="it-IT" sz="2000" b="1" dirty="0" smtClean="0"/>
              <a:t>2016</a:t>
            </a:r>
          </a:p>
          <a:p>
            <a:pPr algn="ctr"/>
            <a:r>
              <a:rPr lang="it-IT" sz="2000" b="1" dirty="0" smtClean="0"/>
              <a:t>Sala </a:t>
            </a:r>
            <a:r>
              <a:rPr lang="it-IT" sz="2000" b="1" dirty="0"/>
              <a:t>Riunioni Ospedale Santa Maria Nuova </a:t>
            </a:r>
          </a:p>
        </p:txBody>
      </p:sp>
      <p:sp>
        <p:nvSpPr>
          <p:cNvPr id="5" name="Rettangolo 4"/>
          <p:cNvSpPr/>
          <p:nvPr/>
        </p:nvSpPr>
        <p:spPr>
          <a:xfrm>
            <a:off x="2555776" y="436840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dirty="0"/>
              <a:t>Dott.ssa M.R. Di </a:t>
            </a:r>
            <a:r>
              <a:rPr lang="it-IT" b="1" dirty="0" smtClean="0"/>
              <a:t>Somma</a:t>
            </a:r>
          </a:p>
          <a:p>
            <a:pPr algn="ctr"/>
            <a:r>
              <a:rPr lang="it-IT" b="1" dirty="0" smtClean="0"/>
              <a:t>Consigliere </a:t>
            </a:r>
            <a:r>
              <a:rPr lang="it-IT" b="1" dirty="0"/>
              <a:t>delegato Relazioni Esterne AISC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6021288"/>
            <a:ext cx="8480271" cy="50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51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2926080" cy="16764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6021288"/>
            <a:ext cx="8480271" cy="50601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5220072" y="1244367"/>
            <a:ext cx="2384251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bg1"/>
                </a:solidFill>
              </a:rPr>
              <a:t>La nostra crescita</a:t>
            </a:r>
            <a:endParaRPr lang="it-IT" sz="2000" b="1" dirty="0">
              <a:solidFill>
                <a:schemeClr val="bg1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11560" y="2127115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10 aprile </a:t>
            </a:r>
            <a:r>
              <a:rPr lang="it-IT" b="1" dirty="0" smtClean="0"/>
              <a:t>2014: 	Costituzione Associazione 		    </a:t>
            </a:r>
            <a:r>
              <a:rPr lang="it-IT" b="1" dirty="0" smtClean="0">
                <a:solidFill>
                  <a:srgbClr val="C00000"/>
                </a:solidFill>
              </a:rPr>
              <a:t>10 associati</a:t>
            </a:r>
          </a:p>
          <a:p>
            <a:r>
              <a:rPr lang="it-IT" b="1" dirty="0"/>
              <a:t>13 ottobre </a:t>
            </a:r>
            <a:r>
              <a:rPr lang="it-IT" b="1" dirty="0" smtClean="0"/>
              <a:t>2014: 	Primo </a:t>
            </a:r>
            <a:r>
              <a:rPr lang="it-IT" b="1" dirty="0"/>
              <a:t>Convegno Nazionale</a:t>
            </a:r>
            <a:r>
              <a:rPr lang="it-IT" b="1" dirty="0" smtClean="0"/>
              <a:t>		    </a:t>
            </a:r>
            <a:r>
              <a:rPr lang="it-IT" b="1" dirty="0" smtClean="0">
                <a:solidFill>
                  <a:srgbClr val="C00000"/>
                </a:solidFill>
              </a:rPr>
              <a:t>90 associati</a:t>
            </a:r>
          </a:p>
          <a:p>
            <a:r>
              <a:rPr lang="it-IT" b="1" dirty="0"/>
              <a:t>7 settembre </a:t>
            </a:r>
            <a:r>
              <a:rPr lang="it-IT" b="1" dirty="0" smtClean="0"/>
              <a:t>2015: 	Secondo </a:t>
            </a:r>
            <a:r>
              <a:rPr lang="it-IT" b="1" dirty="0"/>
              <a:t>Convegno Nazionale</a:t>
            </a:r>
            <a:r>
              <a:rPr lang="it-IT" b="1" dirty="0" smtClean="0"/>
              <a:t>	</a:t>
            </a:r>
            <a:r>
              <a:rPr lang="it-IT" b="1" dirty="0" smtClean="0">
                <a:solidFill>
                  <a:srgbClr val="C00000"/>
                </a:solidFill>
              </a:rPr>
              <a:t>  614 associati</a:t>
            </a:r>
          </a:p>
          <a:p>
            <a:r>
              <a:rPr lang="it-IT" b="1" dirty="0" smtClean="0"/>
              <a:t>10 maggio 2016					</a:t>
            </a:r>
            <a:r>
              <a:rPr lang="it-IT" b="1" dirty="0" smtClean="0">
                <a:solidFill>
                  <a:srgbClr val="C00000"/>
                </a:solidFill>
              </a:rPr>
              <a:t>1471 associati</a:t>
            </a:r>
            <a:endParaRPr lang="it-IT" b="1" dirty="0">
              <a:solidFill>
                <a:srgbClr val="C00000"/>
              </a:solidFill>
            </a:endParaRPr>
          </a:p>
        </p:txBody>
      </p:sp>
      <p:sp>
        <p:nvSpPr>
          <p:cNvPr id="9" name="Freccia a destra 8"/>
          <p:cNvSpPr/>
          <p:nvPr/>
        </p:nvSpPr>
        <p:spPr>
          <a:xfrm>
            <a:off x="5436096" y="2258050"/>
            <a:ext cx="576064" cy="12459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Freccia a destra 9"/>
          <p:cNvSpPr/>
          <p:nvPr/>
        </p:nvSpPr>
        <p:spPr>
          <a:xfrm>
            <a:off x="5452896" y="2553119"/>
            <a:ext cx="576064" cy="12459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a destra 10"/>
          <p:cNvSpPr/>
          <p:nvPr/>
        </p:nvSpPr>
        <p:spPr>
          <a:xfrm>
            <a:off x="5436096" y="2832324"/>
            <a:ext cx="576064" cy="11122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Freccia a destra 11"/>
          <p:cNvSpPr/>
          <p:nvPr/>
        </p:nvSpPr>
        <p:spPr>
          <a:xfrm>
            <a:off x="5436096" y="3104115"/>
            <a:ext cx="576064" cy="11122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01657" y="2554296"/>
            <a:ext cx="2444707" cy="44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03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egnaposto contenuto 5" descr="cartina-italia-politic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96691" y="29934"/>
            <a:ext cx="5447309" cy="6833347"/>
          </a:xfrm>
        </p:spPr>
      </p:pic>
      <p:sp>
        <p:nvSpPr>
          <p:cNvPr id="10" name="Ovale 9"/>
          <p:cNvSpPr/>
          <p:nvPr/>
        </p:nvSpPr>
        <p:spPr>
          <a:xfrm>
            <a:off x="7751110" y="4000837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9</a:t>
            </a:r>
          </a:p>
        </p:txBody>
      </p:sp>
      <p:sp>
        <p:nvSpPr>
          <p:cNvPr id="11" name="Ovale 10"/>
          <p:cNvSpPr/>
          <p:nvPr/>
        </p:nvSpPr>
        <p:spPr>
          <a:xfrm>
            <a:off x="6487074" y="531694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2</a:t>
            </a:r>
          </a:p>
        </p:txBody>
      </p:sp>
      <p:sp>
        <p:nvSpPr>
          <p:cNvPr id="12" name="Ovale 11"/>
          <p:cNvSpPr/>
          <p:nvPr/>
        </p:nvSpPr>
        <p:spPr>
          <a:xfrm>
            <a:off x="5596903" y="719411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2</a:t>
            </a:r>
          </a:p>
        </p:txBody>
      </p:sp>
      <p:sp>
        <p:nvSpPr>
          <p:cNvPr id="13" name="Ovale 12"/>
          <p:cNvSpPr/>
          <p:nvPr/>
        </p:nvSpPr>
        <p:spPr>
          <a:xfrm>
            <a:off x="4789297" y="1763995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6</a:t>
            </a:r>
          </a:p>
        </p:txBody>
      </p:sp>
      <p:sp>
        <p:nvSpPr>
          <p:cNvPr id="14" name="Ovale 13"/>
          <p:cNvSpPr/>
          <p:nvPr/>
        </p:nvSpPr>
        <p:spPr>
          <a:xfrm>
            <a:off x="4618656" y="4572008"/>
            <a:ext cx="229967" cy="28575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5</a:t>
            </a:r>
            <a:endParaRPr lang="en-US" sz="1200" dirty="0"/>
          </a:p>
        </p:txBody>
      </p:sp>
      <p:sp>
        <p:nvSpPr>
          <p:cNvPr id="15" name="Ovale 14"/>
          <p:cNvSpPr/>
          <p:nvPr/>
        </p:nvSpPr>
        <p:spPr>
          <a:xfrm>
            <a:off x="6732334" y="1886196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1</a:t>
            </a:r>
          </a:p>
        </p:txBody>
      </p:sp>
      <p:sp>
        <p:nvSpPr>
          <p:cNvPr id="16" name="Ovale 15"/>
          <p:cNvSpPr/>
          <p:nvPr/>
        </p:nvSpPr>
        <p:spPr>
          <a:xfrm>
            <a:off x="2928926" y="4572008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5</a:t>
            </a:r>
          </a:p>
        </p:txBody>
      </p:sp>
      <p:cxnSp>
        <p:nvCxnSpPr>
          <p:cNvPr id="18" name="Connettore 2 17"/>
          <p:cNvCxnSpPr/>
          <p:nvPr/>
        </p:nvCxnSpPr>
        <p:spPr>
          <a:xfrm flipH="1">
            <a:off x="6297539" y="1886196"/>
            <a:ext cx="303583" cy="2055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6482301" y="1687003"/>
            <a:ext cx="78581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San Marino</a:t>
            </a:r>
          </a:p>
        </p:txBody>
      </p:sp>
      <p:sp>
        <p:nvSpPr>
          <p:cNvPr id="26" name="Ovale 25"/>
          <p:cNvSpPr/>
          <p:nvPr/>
        </p:nvSpPr>
        <p:spPr>
          <a:xfrm>
            <a:off x="5995271" y="870286"/>
            <a:ext cx="190402" cy="211809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5</a:t>
            </a:r>
          </a:p>
        </p:txBody>
      </p:sp>
      <p:sp>
        <p:nvSpPr>
          <p:cNvPr id="27" name="Ovale 26"/>
          <p:cNvSpPr/>
          <p:nvPr/>
        </p:nvSpPr>
        <p:spPr>
          <a:xfrm>
            <a:off x="6570497" y="2562582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6</a:t>
            </a:r>
          </a:p>
        </p:txBody>
      </p:sp>
      <p:sp>
        <p:nvSpPr>
          <p:cNvPr id="28" name="Ovale 27"/>
          <p:cNvSpPr/>
          <p:nvPr/>
        </p:nvSpPr>
        <p:spPr>
          <a:xfrm>
            <a:off x="4095747" y="1581074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7</a:t>
            </a:r>
          </a:p>
        </p:txBody>
      </p:sp>
      <p:grpSp>
        <p:nvGrpSpPr>
          <p:cNvPr id="20" name="Gruppo 19"/>
          <p:cNvGrpSpPr/>
          <p:nvPr/>
        </p:nvGrpSpPr>
        <p:grpSpPr>
          <a:xfrm>
            <a:off x="7922612" y="5294630"/>
            <a:ext cx="357190" cy="276999"/>
            <a:chOff x="3798088" y="2532308"/>
            <a:chExt cx="357190" cy="276999"/>
          </a:xfrm>
        </p:grpSpPr>
        <p:sp>
          <p:nvSpPr>
            <p:cNvPr id="40" name="Ovale 39"/>
            <p:cNvSpPr/>
            <p:nvPr/>
          </p:nvSpPr>
          <p:spPr>
            <a:xfrm>
              <a:off x="3857620" y="2571725"/>
              <a:ext cx="238127" cy="20498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41" name="CasellaDiTesto 40"/>
            <p:cNvSpPr txBox="1"/>
            <p:nvPr/>
          </p:nvSpPr>
          <p:spPr>
            <a:xfrm>
              <a:off x="3798088" y="2532308"/>
              <a:ext cx="357190" cy="27699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sz="1200" dirty="0" smtClean="0">
                  <a:solidFill>
                    <a:schemeClr val="bg1"/>
                  </a:solidFill>
                </a:rPr>
                <a:t>88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Gruppo 18"/>
          <p:cNvGrpSpPr/>
          <p:nvPr/>
        </p:nvGrpSpPr>
        <p:grpSpPr>
          <a:xfrm>
            <a:off x="7324133" y="4183673"/>
            <a:ext cx="373150" cy="276999"/>
            <a:chOff x="6218326" y="5085178"/>
            <a:chExt cx="373150" cy="276999"/>
          </a:xfrm>
        </p:grpSpPr>
        <p:sp>
          <p:nvSpPr>
            <p:cNvPr id="43" name="Ovale 42"/>
            <p:cNvSpPr/>
            <p:nvPr/>
          </p:nvSpPr>
          <p:spPr>
            <a:xfrm>
              <a:off x="6294328" y="5085178"/>
              <a:ext cx="264184" cy="248562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44" name="CasellaDiTesto 43"/>
            <p:cNvSpPr txBox="1"/>
            <p:nvPr/>
          </p:nvSpPr>
          <p:spPr>
            <a:xfrm>
              <a:off x="6218326" y="5085178"/>
              <a:ext cx="373150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200" dirty="0" smtClean="0">
                  <a:solidFill>
                    <a:schemeClr val="bg1"/>
                  </a:solidFill>
                </a:rPr>
                <a:t>74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Gruppo 16"/>
          <p:cNvGrpSpPr/>
          <p:nvPr/>
        </p:nvGrpSpPr>
        <p:grpSpPr>
          <a:xfrm>
            <a:off x="3175953" y="714356"/>
            <a:ext cx="2645340" cy="2210018"/>
            <a:chOff x="3229591" y="678144"/>
            <a:chExt cx="2645340" cy="2210018"/>
          </a:xfrm>
        </p:grpSpPr>
        <p:sp>
          <p:nvSpPr>
            <p:cNvPr id="46" name="Ovale 45"/>
            <p:cNvSpPr/>
            <p:nvPr/>
          </p:nvSpPr>
          <p:spPr>
            <a:xfrm>
              <a:off x="5376608" y="2516497"/>
              <a:ext cx="498323" cy="371665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/>
                <a:t>58</a:t>
              </a:r>
              <a:endParaRPr lang="en-US" sz="1200" dirty="0"/>
            </a:p>
          </p:txBody>
        </p:sp>
        <p:sp>
          <p:nvSpPr>
            <p:cNvPr id="47" name="CasellaDiTesto 46"/>
            <p:cNvSpPr txBox="1"/>
            <p:nvPr/>
          </p:nvSpPr>
          <p:spPr>
            <a:xfrm>
              <a:off x="3229591" y="678144"/>
              <a:ext cx="500066" cy="277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</a:rPr>
                <a:t>87</a:t>
              </a:r>
            </a:p>
          </p:txBody>
        </p:sp>
      </p:grpSp>
      <p:grpSp>
        <p:nvGrpSpPr>
          <p:cNvPr id="5" name="Gruppo 4"/>
          <p:cNvGrpSpPr/>
          <p:nvPr/>
        </p:nvGrpSpPr>
        <p:grpSpPr>
          <a:xfrm>
            <a:off x="4848623" y="581496"/>
            <a:ext cx="548470" cy="418706"/>
            <a:chOff x="5429248" y="6072206"/>
            <a:chExt cx="460179" cy="418706"/>
          </a:xfrm>
        </p:grpSpPr>
        <p:sp>
          <p:nvSpPr>
            <p:cNvPr id="57" name="Ovale 56"/>
            <p:cNvSpPr/>
            <p:nvPr/>
          </p:nvSpPr>
          <p:spPr>
            <a:xfrm>
              <a:off x="5429248" y="6072206"/>
              <a:ext cx="428628" cy="418706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58" name="CasellaDiTesto 57"/>
            <p:cNvSpPr txBox="1"/>
            <p:nvPr/>
          </p:nvSpPr>
          <p:spPr>
            <a:xfrm>
              <a:off x="5460799" y="6133426"/>
              <a:ext cx="428628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just"/>
              <a:r>
                <a:rPr lang="en-US" sz="1200" dirty="0" smtClean="0">
                  <a:solidFill>
                    <a:schemeClr val="bg1"/>
                  </a:solidFill>
                </a:rPr>
                <a:t>151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uppo 3"/>
          <p:cNvGrpSpPr/>
          <p:nvPr/>
        </p:nvGrpSpPr>
        <p:grpSpPr>
          <a:xfrm>
            <a:off x="8028925" y="3471260"/>
            <a:ext cx="575524" cy="461796"/>
            <a:chOff x="4499992" y="3429000"/>
            <a:chExt cx="554376" cy="576064"/>
          </a:xfrm>
        </p:grpSpPr>
        <p:sp>
          <p:nvSpPr>
            <p:cNvPr id="60" name="Ovale 59"/>
            <p:cNvSpPr/>
            <p:nvPr/>
          </p:nvSpPr>
          <p:spPr>
            <a:xfrm>
              <a:off x="4499992" y="3429000"/>
              <a:ext cx="551582" cy="576064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61" name="CasellaDiTesto 60"/>
            <p:cNvSpPr txBox="1"/>
            <p:nvPr/>
          </p:nvSpPr>
          <p:spPr>
            <a:xfrm>
              <a:off x="4499992" y="3558925"/>
              <a:ext cx="554376" cy="31621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chemeClr val="bg1"/>
                  </a:solidFill>
                </a:rPr>
                <a:t>390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uppo 8"/>
          <p:cNvGrpSpPr/>
          <p:nvPr/>
        </p:nvGrpSpPr>
        <p:grpSpPr>
          <a:xfrm>
            <a:off x="7181415" y="6093296"/>
            <a:ext cx="500066" cy="356197"/>
            <a:chOff x="6177211" y="3648867"/>
            <a:chExt cx="500066" cy="356197"/>
          </a:xfrm>
        </p:grpSpPr>
        <p:sp>
          <p:nvSpPr>
            <p:cNvPr id="52" name="Ovale 51"/>
            <p:cNvSpPr/>
            <p:nvPr/>
          </p:nvSpPr>
          <p:spPr>
            <a:xfrm>
              <a:off x="6232174" y="3648867"/>
              <a:ext cx="333377" cy="356197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62" name="CasellaDiTesto 61"/>
            <p:cNvSpPr txBox="1"/>
            <p:nvPr/>
          </p:nvSpPr>
          <p:spPr>
            <a:xfrm>
              <a:off x="6177211" y="3674404"/>
              <a:ext cx="500066" cy="277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solidFill>
                    <a:schemeClr val="bg1"/>
                  </a:solidFill>
                </a:rPr>
                <a:t>190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uppo 6"/>
          <p:cNvGrpSpPr/>
          <p:nvPr/>
        </p:nvGrpSpPr>
        <p:grpSpPr>
          <a:xfrm>
            <a:off x="5821293" y="1718972"/>
            <a:ext cx="373150" cy="276999"/>
            <a:chOff x="5528433" y="4136224"/>
            <a:chExt cx="373150" cy="276999"/>
          </a:xfrm>
        </p:grpSpPr>
        <p:sp>
          <p:nvSpPr>
            <p:cNvPr id="55" name="Ovale 54"/>
            <p:cNvSpPr/>
            <p:nvPr/>
          </p:nvSpPr>
          <p:spPr>
            <a:xfrm>
              <a:off x="5607687" y="4142159"/>
              <a:ext cx="264184" cy="248562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63" name="CasellaDiTesto 62"/>
            <p:cNvSpPr txBox="1"/>
            <p:nvPr/>
          </p:nvSpPr>
          <p:spPr>
            <a:xfrm>
              <a:off x="5528433" y="4136224"/>
              <a:ext cx="373150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200" dirty="0">
                  <a:solidFill>
                    <a:schemeClr val="bg1"/>
                  </a:solidFill>
                </a:rPr>
                <a:t>6</a:t>
              </a:r>
              <a:r>
                <a:rPr lang="en-US" sz="1200" dirty="0" smtClean="0">
                  <a:solidFill>
                    <a:schemeClr val="bg1"/>
                  </a:solidFill>
                </a:rPr>
                <a:t>6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64" name="Ovale 63"/>
          <p:cNvSpPr/>
          <p:nvPr/>
        </p:nvSpPr>
        <p:spPr>
          <a:xfrm>
            <a:off x="7288572" y="3293310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1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33" y="3414179"/>
            <a:ext cx="3900371" cy="2425765"/>
          </a:xfrm>
          <a:prstGeom prst="rect">
            <a:avLst/>
          </a:prstGeom>
        </p:spPr>
      </p:pic>
      <p:sp>
        <p:nvSpPr>
          <p:cNvPr id="42" name="Ovale 41"/>
          <p:cNvSpPr/>
          <p:nvPr/>
        </p:nvSpPr>
        <p:spPr>
          <a:xfrm>
            <a:off x="6177211" y="2500287"/>
            <a:ext cx="142876" cy="1428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2</a:t>
            </a:r>
          </a:p>
        </p:txBody>
      </p:sp>
      <p:sp>
        <p:nvSpPr>
          <p:cNvPr id="45" name="Ovale 44"/>
          <p:cNvSpPr/>
          <p:nvPr/>
        </p:nvSpPr>
        <p:spPr>
          <a:xfrm>
            <a:off x="6169596" y="3522518"/>
            <a:ext cx="616391" cy="40752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362</a:t>
            </a:r>
            <a:endParaRPr lang="en-US" sz="1200" dirty="0"/>
          </a:p>
        </p:txBody>
      </p:sp>
      <p:grpSp>
        <p:nvGrpSpPr>
          <p:cNvPr id="49" name="Gruppo 48"/>
          <p:cNvGrpSpPr/>
          <p:nvPr/>
        </p:nvGrpSpPr>
        <p:grpSpPr>
          <a:xfrm>
            <a:off x="6709985" y="2852936"/>
            <a:ext cx="373150" cy="276999"/>
            <a:chOff x="6218326" y="5085178"/>
            <a:chExt cx="373150" cy="276999"/>
          </a:xfrm>
        </p:grpSpPr>
        <p:sp>
          <p:nvSpPr>
            <p:cNvPr id="53" name="Ovale 52"/>
            <p:cNvSpPr/>
            <p:nvPr/>
          </p:nvSpPr>
          <p:spPr>
            <a:xfrm>
              <a:off x="6294328" y="5085178"/>
              <a:ext cx="264184" cy="248562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54" name="CasellaDiTesto 53"/>
            <p:cNvSpPr txBox="1"/>
            <p:nvPr/>
          </p:nvSpPr>
          <p:spPr>
            <a:xfrm>
              <a:off x="6218326" y="5085178"/>
              <a:ext cx="373150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1200" dirty="0" smtClean="0">
                  <a:solidFill>
                    <a:schemeClr val="bg1"/>
                  </a:solidFill>
                </a:rPr>
                <a:t>46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56" name="Immagine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2926080" cy="1676400"/>
          </a:xfrm>
          <a:prstGeom prst="rect">
            <a:avLst/>
          </a:prstGeom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329748"/>
            <a:ext cx="7050172" cy="420678"/>
          </a:xfrm>
          <a:prstGeom prst="rect">
            <a:avLst/>
          </a:prstGeom>
        </p:spPr>
      </p:pic>
      <p:sp>
        <p:nvSpPr>
          <p:cNvPr id="65" name="CasellaDiTesto 64"/>
          <p:cNvSpPr txBox="1"/>
          <p:nvPr/>
        </p:nvSpPr>
        <p:spPr>
          <a:xfrm>
            <a:off x="662172" y="2602349"/>
            <a:ext cx="2888554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bg1"/>
                </a:solidFill>
              </a:rPr>
              <a:t>Gli iscritti sul territorio</a:t>
            </a:r>
            <a:endParaRPr lang="it-IT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2926080" cy="16764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6021288"/>
            <a:ext cx="8480271" cy="50601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5067719" y="908720"/>
            <a:ext cx="288032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bg1"/>
                </a:solidFill>
              </a:rPr>
              <a:t>I centri AISC territoriali</a:t>
            </a:r>
            <a:endParaRPr lang="it-IT" sz="2000" b="1" dirty="0">
              <a:solidFill>
                <a:schemeClr val="bg1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51157" y="2204864"/>
            <a:ext cx="432048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AGROPOLI</a:t>
            </a:r>
            <a:r>
              <a:rPr lang="it-IT" sz="1200" b="1" dirty="0" smtClean="0"/>
              <a:t>: Istituto Clinico Mediterraneo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ALTAMURA</a:t>
            </a:r>
            <a:r>
              <a:rPr lang="it-IT" sz="1200" b="1" dirty="0" smtClean="0"/>
              <a:t>: Associazione Amici del Cuore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AVEZZANO</a:t>
            </a:r>
            <a:r>
              <a:rPr lang="it-IT" sz="1200" b="1" dirty="0" smtClean="0"/>
              <a:t>: Casa di Cura S. Lorenzo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BOLOGNA</a:t>
            </a:r>
            <a:r>
              <a:rPr lang="it-IT" sz="1200" b="1" dirty="0" smtClean="0"/>
              <a:t>: Policlinico S. Orsola-Malpighi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CASSANO DELLE MURGE</a:t>
            </a:r>
            <a:r>
              <a:rPr lang="it-IT" sz="1200" b="1" dirty="0" smtClean="0"/>
              <a:t>: Fondazione "S. Maugeri"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CATANIA</a:t>
            </a:r>
            <a:r>
              <a:rPr lang="it-IT" sz="1200" b="1" dirty="0" smtClean="0"/>
              <a:t>: Policlinico Vittorio Emanuele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FIRENZE</a:t>
            </a:r>
            <a:r>
              <a:rPr lang="it-IT" sz="1200" b="1" dirty="0" smtClean="0"/>
              <a:t>: Ospedale S. Maria Nuova – HDU Medico/Cardiologica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FOGGIA</a:t>
            </a:r>
            <a:r>
              <a:rPr lang="it-IT" sz="1200" b="1" dirty="0" smtClean="0"/>
              <a:t>:  Ospedali Riuniti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FOSSANO</a:t>
            </a:r>
            <a:r>
              <a:rPr lang="it-IT" sz="1200" b="1" dirty="0" smtClean="0"/>
              <a:t>: Ospedale SS Trinità Fossano 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MILANO</a:t>
            </a:r>
            <a:r>
              <a:rPr lang="it-IT" sz="1200" b="1" dirty="0" smtClean="0"/>
              <a:t>: Centro Cardiologico </a:t>
            </a:r>
            <a:r>
              <a:rPr lang="it-IT" sz="1200" b="1" dirty="0" err="1" smtClean="0"/>
              <a:t>Monzino</a:t>
            </a:r>
            <a:endParaRPr lang="it-IT" sz="1200" b="1" dirty="0" smtClean="0"/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MESSINA</a:t>
            </a:r>
            <a:r>
              <a:rPr lang="it-IT" sz="1200" b="1" dirty="0" smtClean="0"/>
              <a:t>: Azienda Ospedaliera Universitaria "G. Martino"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PALERMO</a:t>
            </a:r>
            <a:r>
              <a:rPr lang="it-IT" sz="1200" b="1" dirty="0" smtClean="0"/>
              <a:t>: Azienda Ospedaliera Universitaria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PARMA</a:t>
            </a:r>
            <a:r>
              <a:rPr lang="it-IT" sz="1200" b="1" dirty="0" smtClean="0"/>
              <a:t>: Casa della Salute Pintor Molinetto</a:t>
            </a:r>
          </a:p>
          <a:p>
            <a:endParaRPr lang="it-IT" sz="16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56779" y="1676067"/>
            <a:ext cx="388843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1200" b="1" dirty="0">
                <a:solidFill>
                  <a:srgbClr val="C00000"/>
                </a:solidFill>
              </a:rPr>
              <a:t>PAVIA: </a:t>
            </a:r>
          </a:p>
          <a:p>
            <a:pPr>
              <a:lnSpc>
                <a:spcPct val="150000"/>
              </a:lnSpc>
            </a:pPr>
            <a:r>
              <a:rPr lang="it-IT" sz="1200" b="1" dirty="0"/>
              <a:t>Istituto Clinico Universitario Convenzionato Città di Pavia</a:t>
            </a:r>
          </a:p>
          <a:p>
            <a:pPr>
              <a:lnSpc>
                <a:spcPct val="150000"/>
              </a:lnSpc>
            </a:pPr>
            <a:r>
              <a:rPr lang="it-IT" sz="1200" b="1" dirty="0"/>
              <a:t>IDR Santa Margherita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POZZUOLI</a:t>
            </a:r>
            <a:r>
              <a:rPr lang="it-IT" sz="1200" b="1" dirty="0"/>
              <a:t>: Ospedale Santa Maria delle Grazie</a:t>
            </a:r>
          </a:p>
          <a:p>
            <a:pPr>
              <a:lnSpc>
                <a:spcPct val="150000"/>
              </a:lnSpc>
            </a:pPr>
            <a:r>
              <a:rPr lang="it-IT" sz="1200" b="1" dirty="0">
                <a:solidFill>
                  <a:srgbClr val="C00000"/>
                </a:solidFill>
              </a:rPr>
              <a:t>RIETI</a:t>
            </a:r>
            <a:r>
              <a:rPr lang="it-IT" sz="1200" b="1" dirty="0"/>
              <a:t>: Ospedale S. Camillo De </a:t>
            </a:r>
            <a:r>
              <a:rPr lang="it-IT" sz="1200" b="1" dirty="0" smtClean="0"/>
              <a:t>Lellis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ROMA</a:t>
            </a:r>
            <a:r>
              <a:rPr lang="it-IT" sz="1200" b="1" dirty="0" smtClean="0"/>
              <a:t>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200" b="1" dirty="0" smtClean="0"/>
              <a:t>Ospedale Sant’Andrea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200" b="1" dirty="0" smtClean="0"/>
              <a:t>Ospedale M.G. Vannini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200" b="1" dirty="0" smtClean="0"/>
              <a:t>Ospedale San Camillo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200" b="1" dirty="0" smtClean="0"/>
              <a:t>Ospedale Villa Betania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200" b="1" dirty="0" smtClean="0"/>
              <a:t>IRCCS San Raffaele Pisana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SIENA</a:t>
            </a:r>
            <a:r>
              <a:rPr lang="it-IT" sz="1200" b="1" dirty="0" smtClean="0"/>
              <a:t>: Ospedale Le Scotte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SIRACUSA</a:t>
            </a:r>
            <a:r>
              <a:rPr lang="it-IT" sz="1200" b="1" dirty="0" smtClean="0"/>
              <a:t>: Ospedale Umberto I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TELESE TERME (BN)</a:t>
            </a:r>
            <a:r>
              <a:rPr lang="it-IT" sz="1200" b="1" dirty="0" smtClean="0"/>
              <a:t>:</a:t>
            </a:r>
            <a:r>
              <a:rPr lang="it-IT" sz="1200" b="1" dirty="0" smtClean="0">
                <a:solidFill>
                  <a:srgbClr val="C00000"/>
                </a:solidFill>
              </a:rPr>
              <a:t> </a:t>
            </a:r>
            <a:r>
              <a:rPr lang="it-IT" sz="1200" b="1" dirty="0" smtClean="0"/>
              <a:t>Fondazione Salvatore Maugeri</a:t>
            </a:r>
          </a:p>
          <a:p>
            <a:pPr>
              <a:lnSpc>
                <a:spcPct val="150000"/>
              </a:lnSpc>
            </a:pPr>
            <a:r>
              <a:rPr lang="it-IT" sz="1200" b="1" dirty="0" smtClean="0">
                <a:solidFill>
                  <a:srgbClr val="C00000"/>
                </a:solidFill>
              </a:rPr>
              <a:t>VIBO VALENTIA</a:t>
            </a:r>
            <a:r>
              <a:rPr lang="it-IT" sz="1200" b="1" dirty="0" smtClean="0"/>
              <a:t>: Ospedale G. </a:t>
            </a:r>
            <a:r>
              <a:rPr lang="it-IT" sz="1200" b="1" dirty="0" err="1" smtClean="0"/>
              <a:t>Jazzolino</a:t>
            </a:r>
            <a:endParaRPr lang="it-IT" sz="1200" b="1" dirty="0"/>
          </a:p>
        </p:txBody>
      </p:sp>
    </p:spTree>
    <p:extLst>
      <p:ext uri="{BB962C8B-B14F-4D97-AF65-F5344CB8AC3E}">
        <p14:creationId xmlns:p14="http://schemas.microsoft.com/office/powerpoint/2010/main" val="197415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8176" y="-928016"/>
            <a:ext cx="6347973" cy="886931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7791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6732240" y="4221088"/>
            <a:ext cx="7200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15334" y="-1004125"/>
            <a:ext cx="6368630" cy="889817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CasellaDiTesto 4"/>
          <p:cNvSpPr txBox="1"/>
          <p:nvPr/>
        </p:nvSpPr>
        <p:spPr>
          <a:xfrm>
            <a:off x="6660232" y="4221088"/>
            <a:ext cx="1008112" cy="4413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347864" y="4941168"/>
            <a:ext cx="2503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 smtClean="0"/>
              <a:t>2 – 9 Maggio 2016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396822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6231" y="-948079"/>
            <a:ext cx="6480721" cy="88981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5" y="260648"/>
            <a:ext cx="2381317" cy="1784525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7457373" y="836712"/>
            <a:ext cx="143510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4110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2926080" cy="1676400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2627784" y="2780928"/>
            <a:ext cx="3744416" cy="52322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it-IT" sz="2800" b="1" dirty="0" smtClean="0">
                <a:solidFill>
                  <a:schemeClr val="bg1"/>
                </a:solidFill>
              </a:rPr>
              <a:t>LE ALTRE INIZIATIVE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6021288"/>
            <a:ext cx="8480271" cy="50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5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217" y="0"/>
            <a:ext cx="4757565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6588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87111" y="-974943"/>
            <a:ext cx="6192689" cy="880788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0034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05427" y="157712"/>
            <a:ext cx="6858002" cy="654257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3958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123" y="0"/>
            <a:ext cx="4821753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6601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123" y="0"/>
            <a:ext cx="4821753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3217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123" y="0"/>
            <a:ext cx="4821753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7338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</TotalTime>
  <Words>230</Words>
  <Application>Microsoft Office PowerPoint</Application>
  <PresentationFormat>Presentazione su schermo (4:3)</PresentationFormat>
  <Paragraphs>65</Paragraphs>
  <Slides>14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BENEDETTA</dc:creator>
  <cp:lastModifiedBy>maria rita inglieri</cp:lastModifiedBy>
  <cp:revision>40</cp:revision>
  <dcterms:created xsi:type="dcterms:W3CDTF">2015-08-04T11:03:31Z</dcterms:created>
  <dcterms:modified xsi:type="dcterms:W3CDTF">2016-05-21T06:10:55Z</dcterms:modified>
</cp:coreProperties>
</file>